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4"/>
  </p:sldMasterIdLst>
  <p:notesMasterIdLst>
    <p:notesMasterId r:id="rId6"/>
  </p:notesMasterIdLst>
  <p:sldIdLst>
    <p:sldId id="256" r:id="rId5"/>
  </p:sldIdLst>
  <p:sldSz cx="51206400" cy="32918400"/>
  <p:notesSz cx="7010400" cy="92360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1pPr>
    <a:lvl2pPr marL="457056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2pPr>
    <a:lvl3pPr marL="914112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3pPr>
    <a:lvl4pPr marL="1371158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4pPr>
    <a:lvl5pPr marL="1828214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5pPr>
    <a:lvl6pPr marL="2285270" algn="l" defTabSz="914112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6pPr>
    <a:lvl7pPr marL="2742326" algn="l" defTabSz="914112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7pPr>
    <a:lvl8pPr marL="3199373" algn="l" defTabSz="914112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8pPr>
    <a:lvl9pPr marL="3656429" algn="l" defTabSz="914112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99FF"/>
    <a:srgbClr val="333399"/>
    <a:srgbClr val="FFBF0B"/>
    <a:srgbClr val="FF3300"/>
    <a:srgbClr val="FF0000"/>
    <a:srgbClr val="9F9FCF"/>
    <a:srgbClr val="CCE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>
        <p:scale>
          <a:sx n="19" d="100"/>
          <a:sy n="19" d="100"/>
        </p:scale>
        <p:origin x="-666" y="-78"/>
      </p:cViewPr>
      <p:guideLst>
        <p:guide orient="horz" pos="11088"/>
        <p:guide pos="15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7" d="100"/>
          <a:sy n="37" d="100"/>
        </p:scale>
        <p:origin x="-1488" y="-84"/>
      </p:cViewPr>
      <p:guideLst>
        <p:guide orient="horz" pos="2909"/>
        <p:guide pos="220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Integrated Primary and Behavioral Health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txPr>
              <a:bodyPr/>
              <a:lstStyle/>
              <a:p>
                <a:pPr>
                  <a:defRPr sz="1300" b="1" baseline="0">
                    <a:solidFill>
                      <a:srgbClr val="C00000"/>
                    </a:solidFill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  <a:latin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Comp. Diabetes LDL-C</c:v>
                </c:pt>
                <c:pt idx="1">
                  <c:v>Cervical Cancer</c:v>
                </c:pt>
                <c:pt idx="2">
                  <c:v>Colorectal Cancer</c:v>
                </c:pt>
                <c:pt idx="3">
                  <c:v>Medication Persistence</c:v>
                </c:pt>
              </c:strCache>
            </c:strRef>
          </c:cat>
          <c:val>
            <c:numRef>
              <c:f>Sheet1!$B$2:$B$5</c:f>
              <c:numCache>
                <c:formatCode>0.00%</c:formatCode>
                <c:ptCount val="4"/>
                <c:pt idx="0">
                  <c:v>0.85710000000000008</c:v>
                </c:pt>
                <c:pt idx="1">
                  <c:v>0.5</c:v>
                </c:pt>
                <c:pt idx="2">
                  <c:v>0.42110000000000003</c:v>
                </c:pt>
                <c:pt idx="3">
                  <c:v>0.75000000000000011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General Population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txPr>
              <a:bodyPr/>
              <a:lstStyle/>
              <a:p>
                <a:pPr>
                  <a:defRPr sz="1200" b="1">
                    <a:effectLst>
                      <a:innerShdw blurRad="63500" dist="50800">
                        <a:prstClr val="black">
                          <a:alpha val="50000"/>
                        </a:prstClr>
                      </a:innerShdw>
                    </a:effectLst>
                  </a:defRPr>
                </a:pPr>
                <a:endParaRPr lang="en-US"/>
              </a:p>
            </c:txPr>
            <c:showVal val="1"/>
          </c:dLbls>
          <c:cat>
            <c:strRef>
              <c:f>Sheet1!$A$2:$A$5</c:f>
              <c:strCache>
                <c:ptCount val="4"/>
                <c:pt idx="0">
                  <c:v>Comp. Diabetes LDL-C</c:v>
                </c:pt>
                <c:pt idx="1">
                  <c:v>Cervical Cancer</c:v>
                </c:pt>
                <c:pt idx="2">
                  <c:v>Colorectal Cancer</c:v>
                </c:pt>
                <c:pt idx="3">
                  <c:v>Medication Persistence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>
                  <c:v>0.72340000000000004</c:v>
                </c:pt>
                <c:pt idx="1">
                  <c:v>0.43000000000000005</c:v>
                </c:pt>
                <c:pt idx="2">
                  <c:v>0.3474000000000001</c:v>
                </c:pt>
                <c:pt idx="3">
                  <c:v>0.59519999999999984</c:v>
                </c:pt>
              </c:numCache>
            </c:numRef>
          </c:val>
        </c:ser>
        <c:dLbls>
          <c:showVal val="1"/>
        </c:dLbls>
        <c:gapWidth val="75"/>
        <c:axId val="133031808"/>
        <c:axId val="133033344"/>
      </c:barChart>
      <c:catAx>
        <c:axId val="1330318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defRPr>
            </a:pPr>
            <a:endParaRPr lang="en-US"/>
          </a:p>
        </c:txPr>
        <c:crossAx val="133033344"/>
        <c:crosses val="autoZero"/>
        <c:auto val="1"/>
        <c:lblAlgn val="ctr"/>
        <c:lblOffset val="100"/>
      </c:catAx>
      <c:valAx>
        <c:axId val="133033344"/>
        <c:scaling>
          <c:orientation val="minMax"/>
          <c:max val="1"/>
        </c:scaling>
        <c:axPos val="l"/>
        <c:numFmt formatCode="0.00%" sourceLinked="1"/>
        <c:majorTickMark val="none"/>
        <c:tickLblPos val="nextTo"/>
        <c:spPr>
          <a:effectLst>
            <a:innerShdw blurRad="63500" dist="50800">
              <a:schemeClr val="bg1">
                <a:alpha val="50000"/>
              </a:schemeClr>
            </a:innerShdw>
          </a:effectLst>
        </c:spPr>
        <c:txPr>
          <a:bodyPr/>
          <a:lstStyle/>
          <a:p>
            <a:pPr>
              <a:defRPr sz="1400" b="1" baseline="0">
                <a:solidFill>
                  <a:srgbClr val="04217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defRPr>
            </a:pPr>
            <a:endParaRPr lang="en-US"/>
          </a:p>
        </c:txPr>
        <c:crossAx val="13303180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7301587301587182E-3"/>
          <c:y val="0.88510305064325978"/>
          <c:w val="0.9412698412698417"/>
          <c:h val="9.8398519857149008E-2"/>
        </c:manualLayout>
      </c:layout>
      <c:spPr>
        <a:effectLst>
          <a:innerShdw dist="114300">
            <a:prstClr val="white">
              <a:alpha val="50000"/>
            </a:prstClr>
          </a:innerShdw>
        </a:effectLst>
      </c:spPr>
      <c:txPr>
        <a:bodyPr/>
        <a:lstStyle/>
        <a:p>
          <a:pPr>
            <a:defRPr sz="2000" b="1">
              <a:solidFill>
                <a:srgbClr val="06299C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alibri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2210" cy="4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7" rIns="93435" bIns="46717" numCol="1" anchor="t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591" y="0"/>
            <a:ext cx="3022210" cy="4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7" rIns="93435" bIns="4671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4700" y="685800"/>
            <a:ext cx="5449888" cy="3503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4383" y="4418081"/>
            <a:ext cx="5090037" cy="4113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7" rIns="93435" bIns="46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59988"/>
            <a:ext cx="3022210" cy="4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7" rIns="93435" bIns="46717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/>
              </a:defRPr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591" y="8759988"/>
            <a:ext cx="3022210" cy="457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7" rIns="93435" bIns="4671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/>
              </a:defRPr>
            </a:lvl1pPr>
          </a:lstStyle>
          <a:p>
            <a:fld id="{52634601-F843-421B-8ECA-81F96577AB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05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112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15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21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270" algn="l" defTabSz="91411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742326" algn="l" defTabSz="91411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3199373" algn="l" defTabSz="91411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656429" algn="l" defTabSz="91411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10226040"/>
            <a:ext cx="43525440" cy="6583680"/>
          </a:xfrm>
          <a:noFill/>
          <a:ln>
            <a:noFill/>
          </a:ln>
        </p:spPr>
        <p:txBody>
          <a:bodyPr lIns="877824" tIns="877824" rIns="877824" bIns="877824"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40480" y="17556480"/>
            <a:ext cx="43525440" cy="6583680"/>
          </a:xfrm>
          <a:noFill/>
          <a:ln>
            <a:noFill/>
          </a:ln>
          <a:effectLst>
            <a:innerShdw blurRad="114300">
              <a:schemeClr val="tx1"/>
            </a:innerShdw>
          </a:effectLst>
          <a:scene3d>
            <a:camera prst="orthographicFront"/>
            <a:lightRig rig="threePt" dir="t"/>
          </a:scene3d>
          <a:sp3d>
            <a:bevelT w="12700" h="50800" prst="softRound"/>
          </a:sp3d>
        </p:spPr>
        <p:txBody>
          <a:bodyPr lIns="877824" tIns="877824" rIns="877824" bIns="877824"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840480" y="31242000"/>
            <a:ext cx="11948160" cy="131064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04054" y="31242000"/>
            <a:ext cx="16215360" cy="13106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4828" y="31242000"/>
            <a:ext cx="11931092" cy="1310640"/>
          </a:xfrm>
        </p:spPr>
        <p:txBody>
          <a:bodyPr/>
          <a:lstStyle/>
          <a:p>
            <a:fld id="{C00E8588-45BE-4149-A941-166E9F488EB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0" y="17179291"/>
            <a:ext cx="51206400" cy="7622"/>
          </a:xfrm>
          <a:prstGeom prst="line">
            <a:avLst/>
          </a:prstGeom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22"/>
          <p:cNvGrpSpPr/>
          <p:nvPr/>
        </p:nvGrpSpPr>
        <p:grpSpPr>
          <a:xfrm rot="5400000">
            <a:off x="25434950" y="7146945"/>
            <a:ext cx="438912" cy="51103988"/>
            <a:chOff x="0" y="0"/>
            <a:chExt cx="274320" cy="6858000"/>
          </a:xfrm>
        </p:grpSpPr>
        <p:sp>
          <p:nvSpPr>
            <p:cNvPr id="9" name="Rectangle 8"/>
            <p:cNvSpPr/>
            <p:nvPr/>
          </p:nvSpPr>
          <p:spPr>
            <a:xfrm>
              <a:off x="32603" y="0"/>
              <a:ext cx="6096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0"/>
              <a:ext cx="3048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14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52400" y="0"/>
              <a:ext cx="182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2880" y="0"/>
              <a:ext cx="3048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13360" y="0"/>
              <a:ext cx="3048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438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0960" y="0"/>
              <a:ext cx="3048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0D6EC-C6F3-4E83-8838-214E096EBA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4640" y="1318265"/>
            <a:ext cx="89611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32092" y="8412483"/>
            <a:ext cx="28439108" cy="209931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079C-B546-4D74-A2E3-CD721F20FE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BBE26-06BE-42BB-8F2D-C98AF7B2DC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681" y="14310355"/>
            <a:ext cx="40141802" cy="6583680"/>
          </a:xfrm>
        </p:spPr>
        <p:txBody>
          <a:bodyPr lIns="877824" rIns="877824" anchor="b" anchorCtr="0"/>
          <a:lstStyle>
            <a:lvl1pPr marL="0" indent="0" algn="l">
              <a:defRPr sz="192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0675" y="21694142"/>
            <a:ext cx="40141802" cy="6583680"/>
          </a:xfrm>
          <a:noFill/>
          <a:ln>
            <a:noFill/>
          </a:ln>
          <a:effectLst>
            <a:innerShdw blurRad="114300">
              <a:schemeClr val="tx1"/>
            </a:innerShdw>
          </a:effectLst>
          <a:scene3d>
            <a:camera prst="orthographicFront"/>
            <a:lightRig rig="threePt" dir="t"/>
          </a:scene3d>
          <a:sp3d>
            <a:bevelT w="12700" h="50800" prst="softRound"/>
          </a:sp3d>
        </p:spPr>
        <p:txBody>
          <a:bodyPr lIns="877824" rIns="877824" anchor="t" anchorCtr="0"/>
          <a:lstStyle>
            <a:lvl1pPr marL="0" indent="0" algn="l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7D52C-F46A-4311-B276-9928EBD067A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404846" y="21214080"/>
            <a:ext cx="40965120" cy="7622"/>
          </a:xfrm>
          <a:prstGeom prst="line">
            <a:avLst/>
          </a:prstGeom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1648" y="8778239"/>
            <a:ext cx="18178272" cy="19751045"/>
          </a:xfrm>
        </p:spPr>
        <p:txBody>
          <a:bodyPr>
            <a:normAutofit/>
          </a:bodyPr>
          <a:lstStyle>
            <a:lvl1pPr>
              <a:defRPr sz="8600"/>
            </a:lvl1pPr>
            <a:lvl2pPr>
              <a:defRPr sz="7700"/>
            </a:lvl2pPr>
            <a:lvl3pPr>
              <a:defRPr sz="7700"/>
            </a:lvl3pPr>
            <a:lvl4pPr>
              <a:defRPr sz="7700"/>
            </a:lvl4pPr>
            <a:lvl5pPr>
              <a:defRPr sz="77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62952" y="8778239"/>
            <a:ext cx="18178272" cy="19751045"/>
          </a:xfrm>
        </p:spPr>
        <p:txBody>
          <a:bodyPr>
            <a:normAutofit/>
          </a:bodyPr>
          <a:lstStyle>
            <a:lvl1pPr>
              <a:defRPr sz="8600"/>
            </a:lvl1pPr>
            <a:lvl2pPr>
              <a:defRPr sz="7700"/>
            </a:lvl2pPr>
            <a:lvl3pPr>
              <a:defRPr sz="7700"/>
            </a:lvl3pPr>
            <a:lvl4pPr>
              <a:defRPr sz="7700"/>
            </a:lvl4pPr>
            <a:lvl5pPr>
              <a:defRPr sz="77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7583E-6873-45B4-817B-2C447B9ED1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54240" y="7966488"/>
            <a:ext cx="19202400" cy="307085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600" b="0">
                <a:latin typeface="+mj-lt"/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66304" y="11704319"/>
            <a:ext cx="18178272" cy="16824965"/>
          </a:xfrm>
        </p:spPr>
        <p:txBody>
          <a:bodyPr>
            <a:normAutofit/>
          </a:bodyPr>
          <a:lstStyle>
            <a:lvl1pPr>
              <a:defRPr sz="7700"/>
            </a:lvl1pPr>
            <a:lvl2pPr>
              <a:defRPr sz="7700"/>
            </a:lvl2pPr>
            <a:lvl3pPr>
              <a:defRPr sz="7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40846" y="7966488"/>
            <a:ext cx="19202400" cy="307085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9600" b="0">
                <a:latin typeface="+mj-lt"/>
              </a:defRPr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2910" y="11704319"/>
            <a:ext cx="18178272" cy="16824965"/>
          </a:xfrm>
        </p:spPr>
        <p:txBody>
          <a:bodyPr>
            <a:normAutofit/>
          </a:bodyPr>
          <a:lstStyle>
            <a:lvl1pPr>
              <a:defRPr sz="7700"/>
            </a:lvl1pPr>
            <a:lvl2pPr>
              <a:defRPr sz="7700"/>
            </a:lvl2pPr>
            <a:lvl3pPr>
              <a:defRPr sz="7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B555D-80E6-40BA-99DA-C3B906AAD7B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7254240" y="11037346"/>
            <a:ext cx="40538400" cy="7622"/>
          </a:xfrm>
          <a:prstGeom prst="line">
            <a:avLst/>
          </a:prstGeom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86A8B-8811-4C65-9F86-BA9E41FC338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22"/>
          <p:cNvGrpSpPr/>
          <p:nvPr/>
        </p:nvGrpSpPr>
        <p:grpSpPr>
          <a:xfrm>
            <a:off x="0" y="0"/>
            <a:ext cx="1024128" cy="32918400"/>
            <a:chOff x="0" y="0"/>
            <a:chExt cx="274320" cy="6858000"/>
          </a:xfrm>
        </p:grpSpPr>
        <p:sp>
          <p:nvSpPr>
            <p:cNvPr id="7" name="Rectangle 6"/>
            <p:cNvSpPr/>
            <p:nvPr/>
          </p:nvSpPr>
          <p:spPr>
            <a:xfrm>
              <a:off x="32603" y="0"/>
              <a:ext cx="6096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3048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914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52400" y="0"/>
              <a:ext cx="182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2880" y="0"/>
              <a:ext cx="3048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13360" y="0"/>
              <a:ext cx="3048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438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0960" y="0"/>
              <a:ext cx="3048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351F4-43AC-4426-9702-2848E66EDFD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22"/>
          <p:cNvGrpSpPr/>
          <p:nvPr/>
        </p:nvGrpSpPr>
        <p:grpSpPr>
          <a:xfrm>
            <a:off x="0" y="0"/>
            <a:ext cx="1024128" cy="32918400"/>
            <a:chOff x="0" y="0"/>
            <a:chExt cx="274320" cy="6858000"/>
          </a:xfrm>
        </p:grpSpPr>
        <p:sp>
          <p:nvSpPr>
            <p:cNvPr id="6" name="Rectangle 5"/>
            <p:cNvSpPr/>
            <p:nvPr/>
          </p:nvSpPr>
          <p:spPr>
            <a:xfrm>
              <a:off x="32603" y="0"/>
              <a:ext cx="6096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0" y="0"/>
              <a:ext cx="3048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914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52400" y="0"/>
              <a:ext cx="182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2880" y="0"/>
              <a:ext cx="3048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13360" y="0"/>
              <a:ext cx="3048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438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0960" y="0"/>
              <a:ext cx="3048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3050" y="903647"/>
            <a:ext cx="16846552" cy="5984837"/>
          </a:xfrm>
        </p:spPr>
        <p:txBody>
          <a:bodyPr anchor="ctr" anchorCtr="0"/>
          <a:lstStyle>
            <a:lvl1pPr algn="l">
              <a:defRPr sz="125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2720" y="9144003"/>
            <a:ext cx="25603200" cy="20261582"/>
          </a:xfrm>
        </p:spPr>
        <p:txBody>
          <a:bodyPr>
            <a:normAutofit/>
          </a:bodyPr>
          <a:lstStyle>
            <a:lvl1pPr>
              <a:defRPr sz="9600"/>
            </a:lvl1pPr>
            <a:lvl2pPr>
              <a:defRPr sz="8600"/>
            </a:lvl2pPr>
            <a:lvl3pPr>
              <a:defRPr sz="8600"/>
            </a:lvl3pPr>
            <a:lvl4pPr>
              <a:defRPr sz="8600"/>
            </a:lvl4pPr>
            <a:lvl5pPr>
              <a:defRPr sz="8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3050" y="8046720"/>
            <a:ext cx="12579352" cy="15727680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91E14-7ADF-4ED6-9FA4-348AA5DAB85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16200000">
            <a:off x="9799499" y="18729781"/>
            <a:ext cx="21375014" cy="8892"/>
          </a:xfrm>
          <a:prstGeom prst="line">
            <a:avLst/>
          </a:prstGeom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3048" y="921716"/>
            <a:ext cx="16846906" cy="5969203"/>
          </a:xfrm>
          <a:noFill/>
          <a:ln>
            <a:noFill/>
          </a:ln>
          <a:effectLst>
            <a:innerShdw blurRad="114300">
              <a:schemeClr val="tx1"/>
            </a:innerShdw>
          </a:effectLst>
          <a:scene3d>
            <a:camera prst="orthographicFront"/>
            <a:lightRig rig="threePt" dir="t"/>
          </a:scene3d>
          <a:sp3d>
            <a:bevelT w="12700" h="50800" prst="softRound"/>
          </a:sp3d>
        </p:spPr>
        <p:txBody>
          <a:bodyPr vert="horz" lIns="877824" tIns="877824" rIns="877824" bIns="877824" rtlCol="0" anchor="ctr" anchorCtr="0">
            <a:noAutofit/>
          </a:bodyPr>
          <a:lstStyle>
            <a:lvl1pPr algn="l" defTabSz="4389120" rtl="0" eaLnBrk="1" latinLnBrk="0" hangingPunct="1">
              <a:spcBef>
                <a:spcPct val="0"/>
              </a:spcBef>
              <a:buNone/>
              <a:defRPr sz="125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762720" y="9144000"/>
            <a:ext cx="25603200" cy="20277734"/>
          </a:xfrm>
          <a:noFill/>
          <a:ln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96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3048" y="8046720"/>
            <a:ext cx="12596774" cy="15713050"/>
          </a:xfrm>
          <a:noFill/>
          <a:ln>
            <a:noFill/>
          </a:ln>
        </p:spPr>
        <p:txBody>
          <a:bodyPr vert="horz" lIns="877824" tIns="877824" rIns="877824" bIns="877824" rtlCol="0">
            <a:normAutofit/>
          </a:bodyPr>
          <a:lstStyle>
            <a:lvl1pPr marL="0" indent="0">
              <a:buNone/>
              <a:defRPr sz="6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marL="0" lvl="0" indent="0" algn="l" defTabSz="4389120" rtl="0" eaLnBrk="1" latinLnBrk="0" hangingPunct="1">
              <a:spcBef>
                <a:spcPts val="72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4C1BC-DFEF-4405-87A5-E1E5B48A17E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16200000">
            <a:off x="9799499" y="18729781"/>
            <a:ext cx="21375014" cy="8892"/>
          </a:xfrm>
          <a:prstGeom prst="line">
            <a:avLst/>
          </a:prstGeom>
          <a:ln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14160" y="1318262"/>
            <a:ext cx="41989248" cy="5486400"/>
          </a:xfrm>
          <a:prstGeom prst="rect">
            <a:avLst/>
          </a:prstGeom>
          <a:noFill/>
          <a:ln>
            <a:noFill/>
          </a:ln>
          <a:effectLst>
            <a:innerShdw blurRad="114300">
              <a:schemeClr val="tx1"/>
            </a:innerShdw>
          </a:effectLst>
          <a:scene3d>
            <a:camera prst="orthographicFront"/>
            <a:lightRig rig="threePt" dir="t"/>
          </a:scene3d>
          <a:sp3d>
            <a:bevelT w="12700" h="50800" prst="softRound"/>
          </a:sp3d>
        </p:spPr>
        <p:txBody>
          <a:bodyPr vert="horz" lIns="877824" tIns="877824" rIns="877824" bIns="877824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82256" y="8326423"/>
            <a:ext cx="40453056" cy="20331950"/>
          </a:xfrm>
          <a:prstGeom prst="rect">
            <a:avLst/>
          </a:prstGeom>
          <a:noFill/>
          <a:ln>
            <a:noFill/>
          </a:ln>
        </p:spPr>
        <p:txBody>
          <a:bodyPr vert="horz" lIns="877824" tIns="877824" rIns="877824" bIns="8778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02824" y="31242000"/>
            <a:ext cx="11948160" cy="131064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430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0" y="31242000"/>
            <a:ext cx="16215360" cy="131064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430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570776" y="31242000"/>
            <a:ext cx="2560320" cy="131064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4300" b="1">
                <a:solidFill>
                  <a:schemeClr val="tx2"/>
                </a:solidFill>
              </a:defRPr>
            </a:lvl1pPr>
          </a:lstStyle>
          <a:p>
            <a:fld id="{EE5F356B-5F25-4DE3-8E87-864E563FD83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22"/>
          <p:cNvGrpSpPr/>
          <p:nvPr/>
        </p:nvGrpSpPr>
        <p:grpSpPr>
          <a:xfrm>
            <a:off x="0" y="0"/>
            <a:ext cx="1024128" cy="32918400"/>
            <a:chOff x="0" y="0"/>
            <a:chExt cx="274320" cy="6858000"/>
          </a:xfrm>
        </p:grpSpPr>
        <p:sp>
          <p:nvSpPr>
            <p:cNvPr id="21" name="Rectangle 20"/>
            <p:cNvSpPr/>
            <p:nvPr/>
          </p:nvSpPr>
          <p:spPr>
            <a:xfrm>
              <a:off x="32603" y="0"/>
              <a:ext cx="6096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0"/>
              <a:ext cx="3048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914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52400" y="0"/>
              <a:ext cx="1828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82880" y="0"/>
              <a:ext cx="3048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13360" y="0"/>
              <a:ext cx="30480" cy="685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3840" y="0"/>
              <a:ext cx="30480" cy="685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0960" y="0"/>
              <a:ext cx="3048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orthographicFront"/>
              <a:lightRig rig="threePt" dir="t"/>
            </a:scene3d>
            <a:sp3d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389120" rtl="0" eaLnBrk="1" latinLnBrk="0" hangingPunct="1">
        <a:spcBef>
          <a:spcPct val="0"/>
        </a:spcBef>
        <a:buNone/>
        <a:defRPr sz="17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6822" indent="-1097280" algn="l" defTabSz="4389120" rtl="0" eaLnBrk="1" latinLnBrk="0" hangingPunct="1">
        <a:spcBef>
          <a:spcPts val="7200"/>
        </a:spcBef>
        <a:buSzPct val="70000"/>
        <a:buFont typeface="Wingdings" pitchFamily="2" charset="2"/>
        <a:buChar char="p"/>
        <a:defRPr sz="9600" kern="1200">
          <a:solidFill>
            <a:schemeClr val="tx1"/>
          </a:solidFill>
          <a:latin typeface="+mn-lt"/>
          <a:ea typeface="+mn-ea"/>
          <a:cs typeface="+mn-cs"/>
        </a:defRPr>
      </a:lvl1pPr>
      <a:lvl2pPr marL="2326234" indent="-1097280" algn="l" defTabSz="4389120" rtl="0" eaLnBrk="1" latinLnBrk="0" hangingPunct="1">
        <a:spcBef>
          <a:spcPts val="7200"/>
        </a:spcBef>
        <a:buClr>
          <a:schemeClr val="tx2"/>
        </a:buClr>
        <a:buFont typeface="Arial" pitchFamily="34" charset="0"/>
        <a:buChar char="•"/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3423514" indent="-1097280" algn="l" defTabSz="4389120" rtl="0" eaLnBrk="1" latinLnBrk="0" hangingPunct="1">
        <a:spcBef>
          <a:spcPts val="7200"/>
        </a:spcBef>
        <a:buClr>
          <a:schemeClr val="tx1"/>
        </a:buClr>
        <a:buSzPct val="70000"/>
        <a:buFont typeface="Wingdings" pitchFamily="2" charset="2"/>
        <a:buChar char="p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4520794" indent="-1097280" algn="l" defTabSz="4389120" rtl="0" eaLnBrk="1" latinLnBrk="0" hangingPunct="1">
        <a:spcBef>
          <a:spcPts val="7200"/>
        </a:spcBef>
        <a:buClr>
          <a:schemeClr val="tx2"/>
        </a:buClr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indent="-1097280" algn="l" defTabSz="4389120" rtl="0" eaLnBrk="1" latinLnBrk="0" hangingPunct="1">
        <a:spcBef>
          <a:spcPts val="7200"/>
        </a:spcBef>
        <a:buClr>
          <a:schemeClr val="tx1"/>
        </a:buClr>
        <a:buSzPct val="70000"/>
        <a:buFont typeface="Wingdings" pitchFamily="2" charset="2"/>
        <a:buChar char="p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6715354" indent="-1097280" algn="l" defTabSz="4389120" rtl="0" eaLnBrk="1" latinLnBrk="0" hangingPunct="1">
        <a:spcBef>
          <a:spcPts val="72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7812634" indent="-1097280" algn="l" defTabSz="4389120" rtl="0" eaLnBrk="1" latinLnBrk="0" hangingPunct="1">
        <a:spcBef>
          <a:spcPts val="7200"/>
        </a:spcBef>
        <a:buSzPct val="70000"/>
        <a:buFont typeface="Wingdings" pitchFamily="2" charset="2"/>
        <a:buChar char="p"/>
        <a:defRPr sz="77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8909914" indent="-1097280" algn="l" defTabSz="4389120" rtl="0" eaLnBrk="1" latinLnBrk="0" hangingPunct="1">
        <a:spcBef>
          <a:spcPts val="7200"/>
        </a:spcBef>
        <a:buFont typeface="Arial" pitchFamily="34" charset="0"/>
        <a:buChar char="•"/>
        <a:defRPr sz="77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0007194" indent="-1097280" algn="l" defTabSz="4389120" rtl="0" eaLnBrk="1" latinLnBrk="0" hangingPunct="1">
        <a:spcBef>
          <a:spcPts val="7200"/>
        </a:spcBef>
        <a:buSzPct val="70000"/>
        <a:buFont typeface="Wingdings" pitchFamily="2" charset="2"/>
        <a:buChar char="p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>
            <a:spLocks/>
          </p:cNvSpPr>
          <p:nvPr/>
        </p:nvSpPr>
        <p:spPr>
          <a:xfrm>
            <a:off x="533400" y="457200"/>
            <a:ext cx="50139600" cy="32004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lIns="457200" rIns="457200" rtlCol="0">
            <a:noAutofit/>
          </a:bodyPr>
          <a:lstStyle/>
          <a:p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066800" y="4495800"/>
            <a:ext cx="49072800" cy="275082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noAutofit/>
          </a:bodyPr>
          <a:lstStyle/>
          <a:p>
            <a:endParaRPr lang="en-US" dirty="0"/>
          </a:p>
        </p:txBody>
      </p:sp>
      <p:sp>
        <p:nvSpPr>
          <p:cNvPr id="2199" name="Text Box 151"/>
          <p:cNvSpPr txBox="1">
            <a:spLocks noChangeArrowheads="1"/>
          </p:cNvSpPr>
          <p:nvPr/>
        </p:nvSpPr>
        <p:spPr bwMode="auto">
          <a:xfrm>
            <a:off x="14846300" y="5791200"/>
            <a:ext cx="19824700" cy="2567940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400" tIns="457200" rIns="914400" bIns="457200">
            <a:noAutofit/>
          </a:bodyPr>
          <a:lstStyle/>
          <a:p>
            <a:pPr algn="ctr"/>
            <a:r>
              <a:rPr lang="en-US" sz="6000" b="1" cap="small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Four Key Components of </a:t>
            </a:r>
          </a:p>
          <a:p>
            <a:pPr algn="ctr"/>
            <a:r>
              <a:rPr lang="en-US" sz="6000" b="1" cap="small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a Successful Primary and Behavioral Healthcare </a:t>
            </a:r>
            <a:r>
              <a:rPr lang="en-US" sz="6600" b="1" cap="small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MARRIAGE</a:t>
            </a:r>
            <a:r>
              <a:rPr lang="en-US" sz="6600" cap="small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*</a:t>
            </a:r>
          </a:p>
          <a:p>
            <a:pPr lvl="0"/>
            <a:endParaRPr lang="en-US" sz="32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>
              <a:spcBef>
                <a:spcPts val="600"/>
              </a:spcBef>
            </a:pPr>
            <a:endParaRPr lang="en-US" sz="5400" b="1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 lvl="1">
              <a:spcBef>
                <a:spcPts val="600"/>
              </a:spcBef>
            </a:pPr>
            <a:r>
              <a:rPr lang="en-US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</a:rPr>
              <a:t> </a:t>
            </a:r>
          </a:p>
          <a:p>
            <a:pPr lvl="0"/>
            <a:endParaRPr lang="en-US" sz="4400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</a:endParaRPr>
          </a:p>
          <a:p>
            <a:pPr algn="ctr"/>
            <a:endParaRPr lang="en-US" sz="4000" b="1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913100" y="25298400"/>
            <a:ext cx="17780000" cy="5102352"/>
          </a:xfrm>
          <a:prstGeom prst="round2DiagRect">
            <a:avLst/>
          </a:prstGeom>
          <a:solidFill>
            <a:schemeClr val="tx2">
              <a:lumMod val="90000"/>
              <a:lumOff val="1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365760" tIns="91440" rIns="274320" bIns="91440" numCol="2" spcCol="182880" rtlCol="0">
            <a:noAutofit/>
            <a:sp3d/>
          </a:bodyPr>
          <a:lstStyle/>
          <a:p>
            <a:pPr algn="ctr">
              <a:tabLst>
                <a:tab pos="3940175" algn="l"/>
              </a:tabLst>
            </a:pPr>
            <a:endParaRPr lang="en-US" sz="66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913100" y="19964400"/>
            <a:ext cx="17780000" cy="5102352"/>
          </a:xfrm>
          <a:prstGeom prst="round2DiagRect">
            <a:avLst/>
          </a:prstGeom>
          <a:solidFill>
            <a:schemeClr val="tx2">
              <a:lumMod val="90000"/>
              <a:lumOff val="1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365760" tIns="91440" rIns="274320" bIns="91440" numCol="2" spcCol="182880" rtlCol="0">
            <a:noAutofit/>
            <a:sp3d/>
          </a:bodyPr>
          <a:lstStyle/>
          <a:p>
            <a:pPr>
              <a:buFont typeface="Arial" pitchFamily="34" charset="0"/>
              <a:buChar char="•"/>
              <a:tabLst>
                <a:tab pos="3940175" algn="l"/>
              </a:tabLst>
            </a:pPr>
            <a:endParaRPr lang="en-US" sz="4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</a:endParaRPr>
          </a:p>
          <a:p>
            <a:pPr algn="ctr">
              <a:tabLst>
                <a:tab pos="3940175" algn="l"/>
              </a:tabLst>
            </a:pPr>
            <a:endParaRPr lang="en-US" sz="8800" b="1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</a:endParaRPr>
          </a:p>
          <a:p>
            <a:pPr algn="ctr"/>
            <a:endParaRPr lang="en-US" sz="8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824200" y="14630400"/>
            <a:ext cx="17868900" cy="5102352"/>
          </a:xfrm>
          <a:prstGeom prst="round2DiagRect">
            <a:avLst/>
          </a:prstGeom>
          <a:solidFill>
            <a:schemeClr val="tx2">
              <a:lumMod val="90000"/>
              <a:lumOff val="1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365760" tIns="91440" rIns="274320" bIns="91440" numCol="2" spcCol="182880" rtlCol="0">
            <a:noAutofit/>
            <a:sp3d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sz="6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5824200" y="9296400"/>
            <a:ext cx="17868900" cy="5105400"/>
          </a:xfrm>
          <a:prstGeom prst="round2DiagRect">
            <a:avLst/>
          </a:prstGeom>
          <a:solidFill>
            <a:schemeClr val="tx2">
              <a:lumMod val="90000"/>
              <a:lumOff val="1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365760" tIns="91440" rIns="274320" bIns="91440" numCol="2" spcCol="182880" rtlCol="0">
            <a:noAutofit/>
            <a:sp3d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sz="6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15913100" y="25298400"/>
          <a:ext cx="17691100" cy="4876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91100"/>
              </a:tblGrid>
              <a:tr h="1557130">
                <a:tc>
                  <a:txBody>
                    <a:bodyPr/>
                    <a:lstStyle/>
                    <a:p>
                      <a:pPr algn="ctr"/>
                      <a:r>
                        <a:rPr lang="en-US" sz="88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Outcomes</a:t>
                      </a:r>
                      <a:endParaRPr lang="en-US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8127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THE MATURE PARTNERSHIP</a:t>
                      </a:r>
                      <a:endParaRPr lang="en-US" sz="3600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 marT="91440" marB="9144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385391">
                <a:tc>
                  <a:txBody>
                    <a:bodyPr/>
                    <a:lstStyle/>
                    <a:p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Growing Old Together</a:t>
                      </a:r>
                      <a:endParaRPr lang="en-US" sz="4000" b="1" dirty="0" smtClean="0">
                        <a:solidFill>
                          <a:schemeClr val="bg1"/>
                        </a:solidFill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Enhanced outcomes through blending of Resources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The</a:t>
                      </a:r>
                      <a:r>
                        <a:rPr lang="en-US" sz="3600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whole is greater than the sum of its parts</a:t>
                      </a:r>
                      <a:endParaRPr lang="en-US" sz="3600" dirty="0" smtClean="0">
                        <a:solidFill>
                          <a:schemeClr val="bg1"/>
                        </a:solidFill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1022350" marR="0" lvl="1" indent="-511175" algn="l" defTabSz="4389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Accountability</a:t>
                      </a:r>
                    </a:p>
                  </a:txBody>
                  <a:tcPr marL="533400" marR="106680" marT="91440" marB="9144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15913100" y="20193000"/>
          <a:ext cx="17602200" cy="4800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30529"/>
                <a:gridCol w="9171671"/>
              </a:tblGrid>
              <a:tr h="1307495">
                <a:tc gridSpan="2">
                  <a:txBody>
                    <a:bodyPr/>
                    <a:lstStyle/>
                    <a:p>
                      <a:pPr algn="ctr"/>
                      <a:r>
                        <a:rPr lang="en-US" sz="88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Compromise</a:t>
                      </a:r>
                      <a:endParaRPr lang="en-US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106680" marR="1066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9296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MAKING</a:t>
                      </a: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IT WORK</a:t>
                      </a:r>
                      <a:r>
                        <a:rPr lang="en-US" sz="40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   </a:t>
                      </a:r>
                      <a:endParaRPr lang="en-US" sz="3600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106680" marR="106680" marT="91440" marB="91440">
                    <a:lnL>
                      <a:noFill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L="274320" marR="27432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7657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Marital Counseling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Develop Shared Solutions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Delegate Trust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endParaRPr lang="en-US" sz="3600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 marT="91440" marB="9144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endParaRPr lang="en-US" sz="4000" b="1" baseline="0" dirty="0" smtClean="0">
                        <a:solidFill>
                          <a:schemeClr val="bg1"/>
                        </a:solidFill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  <a:p>
                      <a:pPr marL="914400" lvl="1" indent="-565150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Create Empowerment</a:t>
                      </a:r>
                    </a:p>
                    <a:p>
                      <a:pPr marL="914400" lvl="1" indent="-565150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Determine Expectations</a:t>
                      </a:r>
                      <a:endParaRPr lang="en-US" sz="2400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</a:endParaRPr>
                    </a:p>
                  </a:txBody>
                  <a:tcPr marL="320040" marR="320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15824200" y="14706602"/>
          <a:ext cx="17691100" cy="4947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8153"/>
                <a:gridCol w="9202947"/>
              </a:tblGrid>
              <a:tr h="1362184">
                <a:tc gridSpan="2">
                  <a:txBody>
                    <a:bodyPr/>
                    <a:lstStyle/>
                    <a:p>
                      <a:pPr algn="ctr"/>
                      <a:r>
                        <a:rPr lang="en-US" sz="88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Communication</a:t>
                      </a:r>
                      <a:endParaRPr lang="en-US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514615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Early Phase </a:t>
                      </a:r>
                    </a:p>
                    <a:p>
                      <a:r>
                        <a:rPr lang="en-US" sz="4000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   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The HONEYMOON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Identify</a:t>
                      </a:r>
                      <a:r>
                        <a:rPr lang="en-US" sz="3600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a Common Language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Shared Decision-Making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Synergy</a:t>
                      </a:r>
                      <a:endParaRPr lang="en-US" sz="3600" dirty="0" smtClean="0">
                        <a:solidFill>
                          <a:schemeClr val="bg1"/>
                        </a:solidFill>
                        <a:effectLst>
                          <a:outerShdw blurRad="50800" dist="38100" dir="3000000" algn="tl" rotWithShape="0">
                            <a:prstClr val="black">
                              <a:alpha val="85000"/>
                            </a:prst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 marT="91440" marB="9144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Problems within</a:t>
                      </a: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the Partnership </a:t>
                      </a:r>
                      <a:b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</a:b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  (AKA The Honeymoon is Over!) </a:t>
                      </a:r>
                      <a:endParaRPr lang="en-US" sz="2400" b="1" dirty="0" smtClean="0">
                        <a:solidFill>
                          <a:schemeClr val="bg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85000"/>
                            </a:prstClr>
                          </a:outerShdw>
                        </a:effectLst>
                      </a:endParaRPr>
                    </a:p>
                    <a:p>
                      <a:pPr marL="914400" marR="0" lvl="1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Times" pitchFamily="1" charset="0"/>
                        <a:buChar char="•"/>
                        <a:tabLst/>
                        <a:defRPr/>
                      </a:pPr>
                      <a:r>
                        <a:rPr kumimoji="0" lang="en-US" sz="3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libri" pitchFamily="34" charset="0"/>
                        </a:rPr>
                        <a:t>Address Internal Conflicts</a:t>
                      </a:r>
                    </a:p>
                    <a:p>
                      <a:pPr marL="914400" marR="0" lvl="1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Times" pitchFamily="1" charset="0"/>
                        <a:buChar char="•"/>
                        <a:tabLst/>
                        <a:defRPr/>
                      </a:pPr>
                      <a:r>
                        <a:rPr kumimoji="0" lang="en-US" sz="3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libri" pitchFamily="34" charset="0"/>
                        </a:rPr>
                        <a:t>The Use of Candor</a:t>
                      </a:r>
                    </a:p>
                    <a:p>
                      <a:pPr marL="914400" marR="0" lvl="1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 typeface="Times" pitchFamily="1" charset="0"/>
                        <a:buChar char="•"/>
                        <a:tabLst/>
                        <a:defRPr/>
                      </a:pPr>
                      <a:r>
                        <a:rPr kumimoji="0" lang="en-US" sz="36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uLnTx/>
                          <a:uFillTx/>
                          <a:latin typeface="Calibri" pitchFamily="34" charset="0"/>
                        </a:rPr>
                        <a:t>Temper Expectations</a:t>
                      </a:r>
                      <a:endParaRPr lang="en-US" sz="2400" dirty="0"/>
                    </a:p>
                  </a:txBody>
                  <a:tcPr marL="533400" marR="320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5824200" y="9220200"/>
          <a:ext cx="17602200" cy="5033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30528"/>
                <a:gridCol w="9171672"/>
              </a:tblGrid>
              <a:tr h="1348721">
                <a:tc gridSpan="2">
                  <a:txBody>
                    <a:bodyPr/>
                    <a:lstStyle/>
                    <a:p>
                      <a:pPr algn="ctr"/>
                      <a:r>
                        <a:rPr lang="en-US" sz="8800" b="1" dirty="0" smtClean="0">
                          <a:solidFill>
                            <a:schemeClr val="bg1"/>
                          </a:solidFill>
                          <a:effectLst>
                            <a:outerShdw blurRad="63500" dist="635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Vision</a:t>
                      </a:r>
                      <a:endParaRPr lang="en-US" dirty="0">
                        <a:effectLst>
                          <a:outerShdw blurRad="63500" dist="63500" dir="3000000" algn="tl" rotWithShape="0">
                            <a:prstClr val="black">
                              <a:alpha val="85000"/>
                            </a:prst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601370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Partner</a:t>
                      </a: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Selection</a:t>
                      </a:r>
                      <a:r>
                        <a:rPr lang="en-US" sz="40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</a:t>
                      </a:r>
                    </a:p>
                    <a:p>
                      <a:r>
                        <a:rPr lang="en-US" sz="40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    </a:t>
                      </a:r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DATING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Mutual Attraction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Determining Potential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Wooing and Courting</a:t>
                      </a:r>
                    </a:p>
                    <a:p>
                      <a:pPr marL="1022350" lvl="1" indent="-511175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ctr" rotWithShape="0">
                              <a:srgbClr val="000000">
                                <a:alpha val="85000"/>
                              </a:srgbClr>
                            </a:outerShdw>
                          </a:effectLst>
                          <a:latin typeface="Calibri" pitchFamily="34" charset="0"/>
                        </a:rPr>
                        <a:t>Proposal</a:t>
                      </a:r>
                      <a:endParaRPr lang="en-US" sz="3600" dirty="0">
                        <a:effectLst>
                          <a:outerShdw blurRad="50800" dist="50800" dir="3000000" algn="ctr" rotWithShape="0">
                            <a:srgbClr val="000000">
                              <a:alpha val="85000"/>
                            </a:srgbClr>
                          </a:outerShdw>
                        </a:effectLst>
                        <a:latin typeface="Calibri" pitchFamily="34" charset="0"/>
                      </a:endParaRPr>
                    </a:p>
                  </a:txBody>
                  <a:tcPr marL="533400" marR="106680" marT="91440" marB="9144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0"/>
                        </a:spcBef>
                      </a:pPr>
                      <a:r>
                        <a:rPr lang="en-US" sz="4000" b="1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Formalizing the Partnership</a:t>
                      </a: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</a:t>
                      </a:r>
                      <a:b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</a:br>
                      <a:r>
                        <a:rPr lang="en-US" sz="4000" b="1" baseline="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   The WEDDING</a:t>
                      </a:r>
                      <a:endParaRPr lang="en-US" sz="2400" b="1" dirty="0" smtClean="0">
                        <a:solidFill>
                          <a:schemeClr val="bg1"/>
                        </a:solidFill>
                        <a:effectLst>
                          <a:outerShdw blurRad="50800" dist="50800" dir="3000000" algn="tl" rotWithShape="0">
                            <a:prstClr val="black">
                              <a:alpha val="85000"/>
                            </a:prstClr>
                          </a:outerShdw>
                        </a:effectLst>
                      </a:endParaRPr>
                    </a:p>
                    <a:p>
                      <a:pPr marL="914400" lvl="1" indent="-444500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Merging of Goals</a:t>
                      </a:r>
                    </a:p>
                    <a:p>
                      <a:pPr marL="914400" lvl="1" indent="-444500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Co-location</a:t>
                      </a:r>
                    </a:p>
                    <a:p>
                      <a:pPr marL="914400" lvl="1" indent="-444500">
                        <a:buFont typeface="Arial" pitchFamily="34" charset="0"/>
                        <a:buChar char="•"/>
                      </a:pPr>
                      <a:r>
                        <a:rPr lang="en-US" sz="3600" dirty="0" smtClean="0">
                          <a:solidFill>
                            <a:schemeClr val="bg1"/>
                          </a:solidFill>
                          <a:effectLst>
                            <a:outerShdw blurRad="50800" dist="50800" dir="3000000" algn="tl" rotWithShape="0">
                              <a:prstClr val="black">
                                <a:alpha val="85000"/>
                              </a:prstClr>
                            </a:outerShdw>
                          </a:effectLst>
                          <a:latin typeface="Calibri" pitchFamily="34" charset="0"/>
                        </a:rPr>
                        <a:t>Finances</a:t>
                      </a:r>
                    </a:p>
                    <a:p>
                      <a:endParaRPr lang="en-US" sz="2400" dirty="0"/>
                    </a:p>
                  </a:txBody>
                  <a:tcPr marL="533400" marR="3200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94" name="Text Box 146"/>
          <p:cNvSpPr txBox="1">
            <a:spLocks noChangeArrowheads="1"/>
          </p:cNvSpPr>
          <p:nvPr/>
        </p:nvSpPr>
        <p:spPr bwMode="auto">
          <a:xfrm>
            <a:off x="1066800" y="914400"/>
            <a:ext cx="45034200" cy="3200394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274320" tIns="182880" rIns="274320" bIns="182880">
            <a:noAutofit/>
            <a:sp3d extrusionH="57150">
              <a:bevelT w="38100" h="38100"/>
            </a:sp3d>
          </a:bodyPr>
          <a:lstStyle/>
          <a:p>
            <a:pPr indent="195263" defTabSz="612581"/>
            <a:r>
              <a:rPr lang="en-US" sz="10500" b="1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Calibri" pitchFamily="34" charset="0"/>
              </a:rPr>
              <a:t>MAKING THE PRIMARY AND BEHAVIORAL HEALTH CARE MARRIAGE WORK</a:t>
            </a:r>
          </a:p>
          <a:p>
            <a:pPr algn="ctr" defTabSz="612581"/>
            <a:endParaRPr lang="en-US" sz="1400" b="1" dirty="0" smtClean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80000"/>
                  </a:prstClr>
                </a:outerShdw>
              </a:effectLst>
              <a:latin typeface="Calibri" pitchFamily="34" charset="0"/>
            </a:endParaRPr>
          </a:p>
          <a:p>
            <a:pPr algn="r" defTabSz="612581"/>
            <a:r>
              <a:rPr lang="en-US" b="1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Calibri" pitchFamily="34" charset="0"/>
              </a:rPr>
              <a:t>Cheryl Holt, MA, NCP, BCCP</a:t>
            </a:r>
          </a:p>
          <a:p>
            <a:pPr algn="r" defTabSz="612581"/>
            <a:r>
              <a:rPr lang="en-US" sz="2000" b="1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Calibri" pitchFamily="34" charset="0"/>
              </a:rPr>
              <a:t>Director of Integrated Healthcare</a:t>
            </a:r>
          </a:p>
          <a:p>
            <a:pPr algn="r" defTabSz="612581"/>
            <a:r>
              <a:rPr lang="en-US" sz="2000" b="1" dirty="0" smtClean="0">
                <a:solidFill>
                  <a:schemeClr val="bg1"/>
                </a:solidFill>
                <a:effectLst>
                  <a:outerShdw blurRad="50800" dist="50800" dir="2700000" algn="tl" rotWithShape="0">
                    <a:prstClr val="black">
                      <a:alpha val="80000"/>
                    </a:prstClr>
                  </a:outerShdw>
                </a:effectLst>
                <a:latin typeface="Calibri" pitchFamily="34" charset="0"/>
              </a:rPr>
              <a:t>Cobb-Douglas Community Services Boards</a:t>
            </a:r>
          </a:p>
          <a:p>
            <a:pPr algn="r" defTabSz="612581"/>
            <a:endParaRPr lang="en-US" sz="2000" b="1" dirty="0" smtClean="0">
              <a:solidFill>
                <a:schemeClr val="bg1"/>
              </a:solidFill>
              <a:effectLst>
                <a:outerShdw blurRad="50800" dist="50800" dir="2700000" algn="tl" rotWithShape="0">
                  <a:prstClr val="black">
                    <a:alpha val="80000"/>
                  </a:prstClr>
                </a:outerShdw>
              </a:effectLst>
              <a:latin typeface="Arial" charset="0"/>
            </a:endParaRPr>
          </a:p>
          <a:p>
            <a:pPr algn="ctr" defTabSz="612581"/>
            <a:endParaRPr lang="en-US" sz="3400" b="1" dirty="0"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95" name="Text Box 147"/>
          <p:cNvSpPr txBox="1">
            <a:spLocks noChangeArrowheads="1"/>
          </p:cNvSpPr>
          <p:nvPr/>
        </p:nvSpPr>
        <p:spPr bwMode="auto">
          <a:xfrm>
            <a:off x="1689100" y="5943600"/>
            <a:ext cx="12534900" cy="1196340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640080" tIns="457200" rIns="731520" bIns="457200">
            <a:noAutofit/>
          </a:bodyPr>
          <a:lstStyle/>
          <a:p>
            <a:pPr marL="457200" indent="-457200" algn="ctr" defTabSz="612581">
              <a:spcBef>
                <a:spcPts val="1200"/>
              </a:spcBef>
              <a:spcAft>
                <a:spcPts val="1800"/>
              </a:spcAft>
            </a:pPr>
            <a:r>
              <a:rPr lang="en-US" sz="48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Healthcare Integration Timeline</a:t>
            </a:r>
            <a:endParaRPr lang="en-US" sz="4800" b="1" cap="small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  <a:p>
            <a:pPr marL="747713" indent="-457200" defTabSz="61258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In 430 BC Hippocrates declared: 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</a:br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“The Body must be treated as a whole </a:t>
            </a:r>
            <a:b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</a:br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and not just a series of parts.”</a:t>
            </a:r>
          </a:p>
          <a:p>
            <a:pPr marL="747713" indent="-457200" defTabSz="61258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Literature 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dating back more than 75 years has reported excess mortality due to medical causes in persons with mental disorders*</a:t>
            </a:r>
          </a:p>
          <a:p>
            <a:pPr marL="747713" indent="-457200" defTabSz="61258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1999 Surgeon General’s Report on Mental Health</a:t>
            </a:r>
          </a:p>
          <a:p>
            <a:pPr marL="1266825" lvl="1" indent="-469900" defTabSz="612581">
              <a:buSzPct val="80000"/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First major emphasis on integrated care </a:t>
            </a:r>
          </a:p>
          <a:p>
            <a:pPr marL="1266825" lvl="1" indent="-469900" defTabSz="612581">
              <a:spcBef>
                <a:spcPts val="600"/>
              </a:spcBef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Dr. David </a:t>
            </a:r>
            <a:r>
              <a:rPr lang="en-US" sz="3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Satcher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 declared: 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</a:br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“</a:t>
            </a:r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There is no Health without Mental Health.”</a:t>
            </a:r>
          </a:p>
          <a:p>
            <a:pPr marL="747713" indent="-457200" defTabSz="612581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2006 NASMHPD Report, </a:t>
            </a:r>
            <a:r>
              <a:rPr lang="en-US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Morbidity and Mortality in People With Serious Mental Illness:</a:t>
            </a:r>
          </a:p>
          <a:p>
            <a:pPr marL="1266825" indent="-515938" defTabSz="612581"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SMI dying 25 years earlier than the general population</a:t>
            </a:r>
          </a:p>
          <a:p>
            <a:pPr marL="1266825" indent="-679450" defTabSz="612581"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60% of premature deaths are due to modifiable and preventable medical conditions</a:t>
            </a:r>
          </a:p>
          <a:p>
            <a:pPr marL="747713" indent="-457200">
              <a:spcBef>
                <a:spcPts val="1200"/>
              </a:spcBef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*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Maltzberg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, B., 1934, Utica: New York State Hospital Press</a:t>
            </a:r>
          </a:p>
          <a:p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  <a:p>
            <a:pPr marL="800100" indent="-457200" defTabSz="612581"/>
            <a:endParaRPr lang="en-US" sz="36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  <a:p>
            <a:pPr defTabSz="612581"/>
            <a:endParaRPr lang="en-US" sz="36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2196" name="Text Box 148"/>
          <p:cNvSpPr txBox="1">
            <a:spLocks noChangeArrowheads="1"/>
          </p:cNvSpPr>
          <p:nvPr/>
        </p:nvSpPr>
        <p:spPr bwMode="auto">
          <a:xfrm>
            <a:off x="23176981" y="4710116"/>
            <a:ext cx="434946" cy="1109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215338" tIns="107669" rIns="215338" bIns="107669">
            <a:spAutoFit/>
          </a:bodyPr>
          <a:lstStyle/>
          <a:p>
            <a:pPr defTabSz="2153549"/>
            <a:endParaRPr lang="en-US" sz="5800" dirty="0">
              <a:effectLst/>
            </a:endParaRPr>
          </a:p>
        </p:txBody>
      </p:sp>
      <p:sp>
        <p:nvSpPr>
          <p:cNvPr id="2198" name="Text Box 150"/>
          <p:cNvSpPr txBox="1">
            <a:spLocks noChangeArrowheads="1"/>
          </p:cNvSpPr>
          <p:nvPr/>
        </p:nvSpPr>
        <p:spPr bwMode="auto">
          <a:xfrm>
            <a:off x="35293300" y="5791200"/>
            <a:ext cx="14224000" cy="5819252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365760" tIns="457200" rIns="274320" bIns="274320">
            <a:noAutofit/>
          </a:bodyPr>
          <a:lstStyle/>
          <a:p>
            <a:pPr lvl="0" algn="ctr">
              <a:spcAft>
                <a:spcPts val="600"/>
              </a:spcAft>
            </a:pPr>
            <a:r>
              <a:rPr lang="en-US" sz="4800" b="1" cap="small" dirty="0" smtClean="0">
                <a:effectLst/>
                <a:latin typeface="Calibri" pitchFamily="34" charset="0"/>
              </a:rPr>
              <a:t>Health Outcome </a:t>
            </a:r>
            <a:r>
              <a:rPr lang="en-US" sz="4800" b="1" cap="small" dirty="0" smtClean="0">
                <a:effectLst/>
                <a:latin typeface="Calibri" pitchFamily="34" charset="0"/>
              </a:rPr>
              <a:t>Measures</a:t>
            </a:r>
          </a:p>
          <a:p>
            <a:pPr marL="914400" lvl="0" indent="-914400" algn="ctr">
              <a:spcAft>
                <a:spcPts val="600"/>
              </a:spcAft>
              <a:tabLst>
                <a:tab pos="914400" algn="l"/>
              </a:tabLst>
            </a:pPr>
            <a:r>
              <a:rPr lang="en-US" sz="32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Cobb-Douglas CSB </a:t>
            </a:r>
            <a:r>
              <a:rPr lang="en-US" sz="32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(CMHC) </a:t>
            </a:r>
            <a:r>
              <a:rPr lang="en-US" sz="28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•</a:t>
            </a:r>
            <a:r>
              <a:rPr lang="en-US" sz="32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West End Medical Centers, Inc. </a:t>
            </a:r>
            <a:r>
              <a:rPr lang="en-US" sz="32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(FQHC)</a:t>
            </a:r>
          </a:p>
          <a:p>
            <a:pPr marL="914400" lvl="0" indent="-457200" algn="ctr">
              <a:spcAft>
                <a:spcPts val="600"/>
              </a:spcAft>
              <a:tabLst>
                <a:tab pos="914400" algn="l"/>
              </a:tabLst>
            </a:pPr>
            <a:r>
              <a:rPr lang="en-US" sz="2800" b="1" i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Integrated </a:t>
            </a:r>
            <a:r>
              <a:rPr lang="en-US" sz="2800" b="1" i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Partnership Six Month Pilot Project </a:t>
            </a:r>
          </a:p>
          <a:p>
            <a:pPr marL="914400" indent="-457200"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295</a:t>
            </a:r>
            <a:r>
              <a:rPr lang="en-US" sz="2800" i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</a:t>
            </a:r>
            <a:r>
              <a:rPr lang="en-US" sz="28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people served with co-morbid serious behavioral health and </a:t>
            </a:r>
            <a:r>
              <a:rPr lang="en-US" sz="2800" dirty="0" err="1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cardiometabolic</a:t>
            </a:r>
            <a:r>
              <a:rPr lang="en-US" sz="28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disorders</a:t>
            </a:r>
            <a:endParaRPr lang="en-US" sz="2800" dirty="0" smtClean="0">
              <a:solidFill>
                <a:srgbClr val="FF0000"/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alibri" pitchFamily="34" charset="0"/>
            </a:endParaRPr>
          </a:p>
          <a:p>
            <a:pPr marL="914400" lvl="0" indent="-457200"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Smoking Cessation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: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15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of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120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identified smokers decreased/stopped smoking</a:t>
            </a:r>
          </a:p>
          <a:p>
            <a:pPr marL="914400" lvl="0" indent="-457200"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Weight Management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: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55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of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113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identified obese clients lost weight</a:t>
            </a:r>
          </a:p>
          <a:p>
            <a:pPr marL="914400" lvl="0" indent="-457200"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8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Diabetes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: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36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of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36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with DM have recent and ongoing HbA1c monitoring</a:t>
            </a:r>
          </a:p>
          <a:p>
            <a:pPr marL="914400" lvl="0" indent="-457200">
              <a:spcBef>
                <a:spcPts val="500"/>
              </a:spcBef>
              <a:buClr>
                <a:schemeClr val="tx1"/>
              </a:buClr>
              <a:buFont typeface="Wingdings" pitchFamily="2" charset="2"/>
              <a:buChar char="ü"/>
              <a:tabLst>
                <a:tab pos="2863850" algn="l"/>
              </a:tabLst>
            </a:pPr>
            <a:r>
              <a:rPr lang="en-US" sz="2800" b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Hypertension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: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52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of </a:t>
            </a:r>
            <a:r>
              <a:rPr lang="en-US" sz="2600" b="1" dirty="0" smtClean="0">
                <a:solidFill>
                  <a:srgbClr val="C00000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67</a:t>
            </a:r>
            <a:r>
              <a:rPr lang="en-US" sz="2600" dirty="0" smtClean="0">
                <a:solidFill>
                  <a:srgbClr val="F79029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 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diagnosed with hypertension have blood pressure 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controlled </a:t>
            </a:r>
            <a:r>
              <a:rPr lang="en-US" sz="2600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at ≤140/90</a:t>
            </a:r>
          </a:p>
          <a:p>
            <a:pPr marL="914400" lvl="2" indent="-457200">
              <a:buFont typeface="Wingdings" pitchFamily="2" charset="2"/>
              <a:buChar char="ü"/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</p:txBody>
      </p: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35293300" y="26060400"/>
            <a:ext cx="14224000" cy="541020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5840" tIns="457200" rIns="640080" bIns="45720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4800" b="1" cap="small" dirty="0" smtClean="0">
                <a:effectLst/>
                <a:latin typeface="Calibri" pitchFamily="34" charset="0"/>
              </a:rPr>
              <a:t>Changes in the Healthcare Industry </a:t>
            </a:r>
          </a:p>
          <a:p>
            <a:pPr marL="6858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effectLst/>
                <a:latin typeface="Calibri" pitchFamily="34" charset="0"/>
              </a:rPr>
              <a:t>Modification/overhaul of current</a:t>
            </a:r>
          </a:p>
          <a:p>
            <a:pPr marL="1143000" lvl="1" indent="-457200">
              <a:spcAft>
                <a:spcPts val="30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effectLst/>
                <a:latin typeface="Calibri" pitchFamily="34" charset="0"/>
              </a:rPr>
              <a:t>Policy</a:t>
            </a:r>
          </a:p>
          <a:p>
            <a:pPr marL="1143000" lvl="1" indent="-457200">
              <a:spcAft>
                <a:spcPts val="30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effectLst/>
                <a:latin typeface="Calibri" pitchFamily="34" charset="0"/>
              </a:rPr>
              <a:t>Financing</a:t>
            </a:r>
          </a:p>
          <a:p>
            <a:pPr marL="1143000" lvl="1" indent="-457200">
              <a:spcAft>
                <a:spcPts val="30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effectLst/>
                <a:latin typeface="Calibri" pitchFamily="34" charset="0"/>
              </a:rPr>
              <a:t>Quality improvement</a:t>
            </a:r>
          </a:p>
          <a:p>
            <a:pPr marL="1143000" lvl="1" indent="-457200">
              <a:spcAft>
                <a:spcPts val="60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effectLst/>
                <a:latin typeface="Calibri" pitchFamily="34" charset="0"/>
              </a:rPr>
              <a:t>Research</a:t>
            </a:r>
          </a:p>
          <a:p>
            <a:pPr marL="6858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effectLst/>
                <a:latin typeface="Calibri" pitchFamily="34" charset="0"/>
              </a:rPr>
              <a:t>Accountable Care Organizations (ACOs)</a:t>
            </a:r>
          </a:p>
          <a:p>
            <a:pPr marL="685800" indent="-457200"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effectLst/>
                <a:latin typeface="Calibri" pitchFamily="34" charset="0"/>
              </a:rPr>
              <a:t>Person-Centered Healthcare Homes </a:t>
            </a:r>
          </a:p>
          <a:p>
            <a:pPr marL="868363" indent="-411163">
              <a:buFont typeface="Arial" pitchFamily="34" charset="0"/>
              <a:buChar char="•"/>
            </a:pPr>
            <a:endParaRPr lang="en-US" sz="3600" dirty="0" smtClean="0">
              <a:effectLst/>
              <a:latin typeface="Calibri" pitchFamily="34" charset="0"/>
            </a:endParaRPr>
          </a:p>
          <a:p>
            <a:endParaRPr lang="en-US" sz="3600" dirty="0">
              <a:effectLst/>
              <a:latin typeface="Calibri" pitchFamily="34" charset="0"/>
            </a:endParaRP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35293300" y="19126200"/>
            <a:ext cx="14224000" cy="563880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005840" tIns="548640" rIns="640080" bIns="457200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 defTabSz="2153549">
              <a:spcAft>
                <a:spcPts val="1200"/>
              </a:spcAft>
            </a:pPr>
            <a:r>
              <a:rPr lang="en-US" sz="48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The Successful Primary and </a:t>
            </a:r>
            <a:br>
              <a:rPr lang="en-US" sz="48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</a:br>
            <a:r>
              <a:rPr lang="en-US" sz="4800" b="1" cap="small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Behavioral Health Care Marriage </a:t>
            </a:r>
          </a:p>
          <a:p>
            <a:pPr marL="685800" indent="-457200" defTabSz="2153549">
              <a:spcAft>
                <a:spcPts val="6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Coordinated collaborative care</a:t>
            </a:r>
          </a:p>
          <a:p>
            <a:pPr marL="685800" indent="-457200" defTabSz="2153549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Increased choice</a:t>
            </a:r>
          </a:p>
          <a:p>
            <a:pPr marL="685800" indent="-457200" defTabSz="2153549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More efficient resource allocation</a:t>
            </a:r>
          </a:p>
          <a:p>
            <a:pPr marL="685800" indent="-457200" defTabSz="2153549">
              <a:spcAft>
                <a:spcPts val="1200"/>
              </a:spcAft>
              <a:buFont typeface="Arial" pitchFamily="34" charset="0"/>
              <a:buChar char="•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Improved health outcomes for people with behavioral health disorders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alibri" pitchFamily="34" charset="0"/>
            </a:endParaRPr>
          </a:p>
        </p:txBody>
      </p:sp>
      <p:sp>
        <p:nvSpPr>
          <p:cNvPr id="2205" name="Rectangle 157"/>
          <p:cNvSpPr>
            <a:spLocks noChangeArrowheads="1"/>
          </p:cNvSpPr>
          <p:nvPr/>
        </p:nvSpPr>
        <p:spPr bwMode="auto">
          <a:xfrm>
            <a:off x="35293300" y="11811000"/>
            <a:ext cx="14224000" cy="59436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1411" tIns="45701" rIns="91411" bIns="45701" anchor="ctr"/>
          <a:lstStyle/>
          <a:p>
            <a:pPr algn="ctr"/>
            <a:endParaRPr lang="en-US" sz="4300" dirty="0">
              <a:solidFill>
                <a:srgbClr val="FF0000"/>
              </a:solidFill>
              <a:effectLst/>
            </a:endParaRPr>
          </a:p>
        </p:txBody>
      </p:sp>
      <p:sp>
        <p:nvSpPr>
          <p:cNvPr id="2209" name="Text Box 161"/>
          <p:cNvSpPr txBox="1">
            <a:spLocks noChangeArrowheads="1"/>
          </p:cNvSpPr>
          <p:nvPr/>
        </p:nvSpPr>
        <p:spPr bwMode="auto">
          <a:xfrm>
            <a:off x="1689100" y="19354800"/>
            <a:ext cx="12534900" cy="12115800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 lIns="640080" tIns="457200" rIns="640080" bIns="457200">
            <a:noAutofit/>
          </a:bodyPr>
          <a:lstStyle/>
          <a:p>
            <a:pPr algn="ctr" defTabSz="612581">
              <a:spcAft>
                <a:spcPts val="600"/>
              </a:spcAft>
            </a:pPr>
            <a:r>
              <a:rPr lang="en-US" sz="4800" b="1" cap="small" dirty="0" smtClean="0">
                <a:effectLst/>
                <a:latin typeface="Calibri" pitchFamily="34" charset="0"/>
              </a:rPr>
              <a:t>Primary and Behavioral Healthcare Partnerships</a:t>
            </a:r>
            <a:endParaRPr lang="en-US" sz="4800" b="1" u="sng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  <a:p>
            <a:pPr marL="754063" lvl="1" indent="-449263" defTabSz="61258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Allow for individual choice in determining the Healthcare Home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Ideal for treatment of the whole person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Address the health disparities of people who live with serious behavioral health conditions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More efficient and effective use of Healthcare Dollars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CNN Report*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Companies merge for a variety of reasons: </a:t>
            </a:r>
          </a:p>
          <a:p>
            <a:pPr marL="1211119" lvl="2" indent="-449263" defTabSz="612581">
              <a:spcBef>
                <a:spcPts val="600"/>
              </a:spcBef>
              <a:spcAft>
                <a:spcPts val="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Expansion of market share </a:t>
            </a:r>
          </a:p>
          <a:p>
            <a:pPr marL="1211119" lvl="2" indent="-449263" defTabSz="612581">
              <a:spcBef>
                <a:spcPts val="600"/>
              </a:spcBef>
              <a:spcAft>
                <a:spcPts val="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Acquisition of new lines of distribution or technology </a:t>
            </a:r>
          </a:p>
          <a:p>
            <a:pPr marL="1211119" lvl="2" indent="-449263" defTabSz="612581">
              <a:spcBef>
                <a:spcPts val="600"/>
              </a:spcBef>
              <a:spcAft>
                <a:spcPts val="0"/>
              </a:spcAft>
              <a:buSzPct val="80000"/>
              <a:buFont typeface="Courier New" pitchFamily="49" charset="0"/>
              <a:buChar char="o"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Reduction of operating costs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Corporate mergers fail (up to 80%!) for some of the same reasons that marriages do – 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</a:br>
            <a:r>
              <a:rPr lang="en-US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A clash of </a:t>
            </a:r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personalities</a:t>
            </a:r>
            <a:r>
              <a:rPr lang="en-US" sz="3600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 and </a:t>
            </a:r>
            <a:r>
              <a:rPr lang="en-US" sz="36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priorities</a:t>
            </a: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*</a:t>
            </a:r>
          </a:p>
          <a:p>
            <a:pPr marL="754063" lvl="1" indent="-449263" defTabSz="612581">
              <a:spcBef>
                <a:spcPts val="600"/>
              </a:spcBef>
              <a:spcAft>
                <a:spcPts val="600"/>
              </a:spcAft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*</a:t>
            </a:r>
            <a:r>
              <a:rPr lang="en-US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CNN.com</a:t>
            </a: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itchFamily="34" charset="0"/>
              </a:rPr>
              <a:t> 5/22/09, Mergers Fail More Often Than Marriages, K. Voigt</a:t>
            </a:r>
          </a:p>
          <a:p>
            <a:pPr marL="754063" lvl="1" indent="-449263" defTabSz="612581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</a:pPr>
            <a:endParaRPr lang="en-US" sz="36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itchFamily="34" charset="0"/>
            </a:endParaRPr>
          </a:p>
          <a:p>
            <a:pPr defTabSz="612581"/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</p:txBody>
      </p:sp>
      <p:sp>
        <p:nvSpPr>
          <p:cNvPr id="2210" name="Text Box 162"/>
          <p:cNvSpPr txBox="1">
            <a:spLocks noChangeArrowheads="1"/>
          </p:cNvSpPr>
          <p:nvPr/>
        </p:nvSpPr>
        <p:spPr bwMode="auto">
          <a:xfrm>
            <a:off x="1689100" y="4953001"/>
            <a:ext cx="12534900" cy="1142999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11" tIns="45701" rIns="91411" bIns="45701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INTRODUCTION</a:t>
            </a:r>
            <a:endParaRPr lang="en-US" sz="6000" b="1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2211" name="Text Box 163"/>
          <p:cNvSpPr txBox="1">
            <a:spLocks noChangeArrowheads="1"/>
          </p:cNvSpPr>
          <p:nvPr/>
        </p:nvSpPr>
        <p:spPr bwMode="auto">
          <a:xfrm>
            <a:off x="1689100" y="18516600"/>
            <a:ext cx="12534900" cy="1143000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91411" tIns="45701" rIns="91411" bIns="45701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STRATEGY</a:t>
            </a:r>
            <a:endParaRPr lang="en-US" sz="6000" b="1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2212" name="Text Box 164"/>
          <p:cNvSpPr txBox="1">
            <a:spLocks noChangeArrowheads="1"/>
          </p:cNvSpPr>
          <p:nvPr/>
        </p:nvSpPr>
        <p:spPr bwMode="auto">
          <a:xfrm>
            <a:off x="14846300" y="4952999"/>
            <a:ext cx="19824700" cy="1143000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11" tIns="45701" rIns="91411" bIns="45701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METHODS</a:t>
            </a:r>
            <a:endParaRPr lang="en-US" sz="6000" b="1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sp>
        <p:nvSpPr>
          <p:cNvPr id="2213" name="Text Box 165"/>
          <p:cNvSpPr txBox="1">
            <a:spLocks noChangeArrowheads="1"/>
          </p:cNvSpPr>
          <p:nvPr/>
        </p:nvSpPr>
        <p:spPr bwMode="auto">
          <a:xfrm>
            <a:off x="35293300" y="4952999"/>
            <a:ext cx="14224000" cy="1143000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11" tIns="45701" rIns="91411" bIns="45701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/>
                <a:latin typeface="Calibri" pitchFamily="34" charset="0"/>
              </a:rPr>
              <a:t>RESULTS</a:t>
            </a:r>
          </a:p>
        </p:txBody>
      </p:sp>
      <p:sp>
        <p:nvSpPr>
          <p:cNvPr id="2214" name="Text Box 166"/>
          <p:cNvSpPr txBox="1">
            <a:spLocks noChangeArrowheads="1"/>
          </p:cNvSpPr>
          <p:nvPr/>
        </p:nvSpPr>
        <p:spPr bwMode="auto">
          <a:xfrm>
            <a:off x="35293300" y="18364200"/>
            <a:ext cx="14224000" cy="1143000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11" tIns="45701" rIns="91411" bIns="45701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effectLst/>
                <a:latin typeface="Calibri" pitchFamily="34" charset="0"/>
              </a:rPr>
              <a:t>CONCLUSIONS</a:t>
            </a:r>
          </a:p>
        </p:txBody>
      </p:sp>
      <p:sp>
        <p:nvSpPr>
          <p:cNvPr id="2215" name="Text Box 167"/>
          <p:cNvSpPr txBox="1">
            <a:spLocks noChangeArrowheads="1"/>
          </p:cNvSpPr>
          <p:nvPr/>
        </p:nvSpPr>
        <p:spPr bwMode="auto">
          <a:xfrm>
            <a:off x="35293300" y="25222199"/>
            <a:ext cx="14224000" cy="1143000"/>
          </a:xfrm>
          <a:prstGeom prst="round2DiagRect">
            <a:avLst/>
          </a:prstGeom>
          <a:solidFill>
            <a:schemeClr val="tx2"/>
          </a:solidFill>
          <a:ln w="571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1411" tIns="45701" rIns="91411" bIns="45701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/>
                <a:latin typeface="Calibri" pitchFamily="34" charset="0"/>
              </a:rPr>
              <a:t>NEXT STEPS</a:t>
            </a:r>
            <a:endParaRPr lang="en-US" sz="6000" b="1" dirty="0">
              <a:solidFill>
                <a:schemeClr val="bg1"/>
              </a:solidFill>
              <a:effectLst/>
              <a:latin typeface="Calibri" pitchFamily="34" charset="0"/>
            </a:endParaRPr>
          </a:p>
        </p:txBody>
      </p:sp>
      <p:pic>
        <p:nvPicPr>
          <p:cNvPr id="25" name="Picture 2"/>
          <p:cNvPicPr preferRelativeResize="0"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277" t="-398" r="-1277" b="-398"/>
          <a:stretch>
            <a:fillRect/>
          </a:stretch>
        </p:blipFill>
        <p:spPr bwMode="auto">
          <a:xfrm>
            <a:off x="46710600" y="838200"/>
            <a:ext cx="3416300" cy="3352800"/>
          </a:xfrm>
          <a:prstGeom prst="rect">
            <a:avLst/>
          </a:prstGeom>
          <a:noFill/>
          <a:ln w="0" algn="in">
            <a:noFill/>
            <a:miter lim="800000"/>
            <a:headEnd/>
            <a:tailEnd/>
          </a:ln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81300" y="7894357"/>
            <a:ext cx="2744789" cy="1412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7" name="Content Placeholder 3"/>
          <p:cNvGraphicFramePr>
            <a:graphicFrameLocks/>
          </p:cNvGraphicFramePr>
          <p:nvPr/>
        </p:nvGraphicFramePr>
        <p:xfrm>
          <a:off x="36093400" y="12801600"/>
          <a:ext cx="128016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8" name="Title 1"/>
          <p:cNvSpPr txBox="1">
            <a:spLocks/>
          </p:cNvSpPr>
          <p:nvPr/>
        </p:nvSpPr>
        <p:spPr>
          <a:xfrm>
            <a:off x="38315900" y="11963400"/>
            <a:ext cx="88011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438912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Health Screen Outcomes</a:t>
            </a:r>
            <a:endParaRPr kumimoji="0" lang="en-US" sz="48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6624300" y="30556202"/>
            <a:ext cx="163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325" lvl="0" indent="-60325">
              <a:buNone/>
            </a:pPr>
            <a:r>
              <a:rPr lang="en-US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*adapted from Greg Schmieg and Bob Climko’s 1998, “Strategies to Preserve Public-Private Partnership ‘Best Practices’: Eight Keys to Genuine Collaboration,” </a:t>
            </a:r>
            <a:r>
              <a:rPr lang="en-US" i="1" dirty="0" smtClean="0"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</a:rPr>
              <a:t>Behavioral Health Management</a:t>
            </a:r>
            <a:endParaRPr lang="en-US" dirty="0" smtClean="0">
              <a:effectLst>
                <a:innerShdw blurRad="63500" dist="50800">
                  <a:prstClr val="black">
                    <a:alpha val="50000"/>
                  </a:prstClr>
                </a:innerShdw>
              </a:effectLst>
              <a:latin typeface="Calibri" pitchFamily="34" charset="0"/>
            </a:endParaRPr>
          </a:p>
        </p:txBody>
      </p:sp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5" cstate="print">
            <a:lum bright="-9000" contrast="-40000"/>
          </a:blip>
          <a:srcRect/>
          <a:stretch>
            <a:fillRect/>
          </a:stretch>
        </p:blipFill>
        <p:spPr bwMode="auto">
          <a:xfrm>
            <a:off x="30581600" y="28270201"/>
            <a:ext cx="267317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ilored">
  <a:themeElements>
    <a:clrScheme name="Tailored">
      <a:dk1>
        <a:sysClr val="windowText" lastClr="000000"/>
      </a:dk1>
      <a:lt1>
        <a:sysClr val="window" lastClr="FFFFFF"/>
      </a:lt1>
      <a:dk2>
        <a:srgbClr val="123452"/>
      </a:dk2>
      <a:lt2>
        <a:srgbClr val="E0EDF8"/>
      </a:lt2>
      <a:accent1>
        <a:srgbClr val="2254A6"/>
      </a:accent1>
      <a:accent2>
        <a:srgbClr val="9B6261"/>
      </a:accent2>
      <a:accent3>
        <a:srgbClr val="939070"/>
      </a:accent3>
      <a:accent4>
        <a:srgbClr val="60254D"/>
      </a:accent4>
      <a:accent5>
        <a:srgbClr val="9FC6E9"/>
      </a:accent5>
      <a:accent6>
        <a:srgbClr val="8BA7B3"/>
      </a:accent6>
      <a:hlink>
        <a:srgbClr val="3286D2"/>
      </a:hlink>
      <a:folHlink>
        <a:srgbClr val="D99BBA"/>
      </a:folHlink>
    </a:clrScheme>
    <a:fontScheme name="Tailored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Console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80000"/>
                <a:shade val="99000"/>
                <a:satMod val="1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82000"/>
                <a:satMod val="115000"/>
              </a:schemeClr>
              <a:schemeClr val="phClr">
                <a:tint val="90000"/>
                <a:satMod val="13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Props1.xml><?xml version="1.0" encoding="utf-8"?>
<ds:datastoreItem xmlns:ds="http://schemas.openxmlformats.org/officeDocument/2006/customXml" ds:itemID="{4DE3988D-B449-4C3D-8337-08C4D6C01E95}">
  <ds:schemaRefs>
    <ds:schemaRef ds:uri="http://schemas.microsoft.com/office/2006/metadata/contentType"/>
    <ds:schemaRef ds:uri="http://schemas.microsoft.com/office/2006/metadata/properties/metaAttributes"/>
  </ds:schemaRefs>
</ds:datastoreItem>
</file>

<file path=customXml/itemProps2.xml><?xml version="1.0" encoding="utf-8"?>
<ds:datastoreItem xmlns:ds="http://schemas.openxmlformats.org/officeDocument/2006/customXml" ds:itemID="{A195E166-E6BA-49C0-9E78-6AF77FF2E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95BA8D-7A40-4265-952A-D809215579B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Tailored</Template>
  <TotalTime>18425</TotalTime>
  <Words>314</Words>
  <Application>Microsoft Office PowerPoint</Application>
  <PresentationFormat>Custom</PresentationFormat>
  <Paragraphs>104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Tailored</vt:lpstr>
      <vt:lpstr>Slide 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cholt</dc:creator>
  <cp:keywords/>
  <dc:description/>
  <cp:lastModifiedBy>cholt</cp:lastModifiedBy>
  <cp:revision>133</cp:revision>
  <cp:lastPrinted>2000-08-03T00:31:24Z</cp:lastPrinted>
  <dcterms:created xsi:type="dcterms:W3CDTF">2011-04-07T19:38:44Z</dcterms:created>
  <dcterms:modified xsi:type="dcterms:W3CDTF">2011-04-29T14:33:22Z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TC300007839990</vt:lpwstr>
  </property>
</Properties>
</file>